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embeddedFontLst>
    <p:embeddedFont>
      <p:font typeface="Source Sans Pro Light"/>
      <p:regular r:id="rId78"/>
      <p:bold r:id="rId79"/>
      <p:italic r:id="rId80"/>
      <p:boldItalic r:id="rId81"/>
    </p:embeddedFont>
    <p:embeddedFont>
      <p:font typeface="Inter"/>
      <p:regular r:id="rId82"/>
      <p:bold r:id="rId83"/>
    </p:embeddedFont>
    <p:embeddedFont>
      <p:font typeface="Source Sans Pro SemiBold"/>
      <p:regular r:id="rId84"/>
      <p:bold r:id="rId85"/>
      <p:italic r:id="rId86"/>
      <p:boldItalic r:id="rId87"/>
    </p:embeddedFont>
    <p:embeddedFont>
      <p:font typeface="Source Sans Pro Black"/>
      <p:bold r:id="rId88"/>
      <p:boldItalic r:id="rId89"/>
    </p:embeddedFont>
    <p:embeddedFont>
      <p:font typeface="Source Sans Pro ExtraLight"/>
      <p:regular r:id="rId90"/>
      <p:bold r:id="rId91"/>
      <p:italic r:id="rId92"/>
      <p:boldItalic r:id="rId93"/>
    </p:embeddedFont>
    <p:embeddedFont>
      <p:font typeface="Source Sans Pro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5">
          <p15:clr>
            <a:srgbClr val="9AA0A6"/>
          </p15:clr>
        </p15:guide>
        <p15:guide id="2" orient="horz" pos="245">
          <p15:clr>
            <a:srgbClr val="9AA0A6"/>
          </p15:clr>
        </p15:guide>
        <p15:guide id="3" orient="horz" pos="213">
          <p15:clr>
            <a:srgbClr val="9AA0A6"/>
          </p15:clr>
        </p15:guide>
        <p15:guide id="4" orient="horz" pos="245">
          <p15:clr>
            <a:srgbClr val="9AA0A6"/>
          </p15:clr>
        </p15:guide>
        <p15:guide id="5" orient="horz" pos="196">
          <p15:clr>
            <a:srgbClr val="9AA0A6"/>
          </p15:clr>
        </p15:guide>
        <p15:guide id="6" orient="horz" pos="2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5" orient="horz"/>
        <p:guide pos="245" orient="horz"/>
        <p:guide pos="213" orient="horz"/>
        <p:guide pos="245" orient="horz"/>
        <p:guide pos="196" orient="horz"/>
        <p:guide pos="24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SourceSansPro-bold.fntdata"/><Relationship Id="rId94" Type="http://schemas.openxmlformats.org/officeDocument/2006/relationships/font" Target="fonts/SourceSansPro-regular.fntdata"/><Relationship Id="rId97" Type="http://schemas.openxmlformats.org/officeDocument/2006/relationships/font" Target="fonts/SourceSansPro-boldItalic.fntdata"/><Relationship Id="rId96" Type="http://schemas.openxmlformats.org/officeDocument/2006/relationships/font" Target="fonts/SourceSans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SourceSansProExtraLight-bold.fntdata"/><Relationship Id="rId90" Type="http://schemas.openxmlformats.org/officeDocument/2006/relationships/font" Target="fonts/SourceSansProExtraLight-regular.fntdata"/><Relationship Id="rId93" Type="http://schemas.openxmlformats.org/officeDocument/2006/relationships/font" Target="fonts/SourceSansProExtraLight-boldItalic.fntdata"/><Relationship Id="rId92" Type="http://schemas.openxmlformats.org/officeDocument/2006/relationships/font" Target="fonts/SourceSansProExtra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SourceSansProSemiBold-regular.fntdata"/><Relationship Id="rId83" Type="http://schemas.openxmlformats.org/officeDocument/2006/relationships/font" Target="fonts/Inter-bold.fntdata"/><Relationship Id="rId86" Type="http://schemas.openxmlformats.org/officeDocument/2006/relationships/font" Target="fonts/SourceSansProSemiBold-italic.fntdata"/><Relationship Id="rId85" Type="http://schemas.openxmlformats.org/officeDocument/2006/relationships/font" Target="fonts/SourceSansProSemiBold-bold.fntdata"/><Relationship Id="rId88" Type="http://schemas.openxmlformats.org/officeDocument/2006/relationships/font" Target="fonts/SourceSansProBlack-bold.fntdata"/><Relationship Id="rId87" Type="http://schemas.openxmlformats.org/officeDocument/2006/relationships/font" Target="fonts/SourceSansProSemiBold-boldItalic.fntdata"/><Relationship Id="rId89" Type="http://schemas.openxmlformats.org/officeDocument/2006/relationships/font" Target="fonts/SourceSansProBlack-boldItalic.fntdata"/><Relationship Id="rId80" Type="http://schemas.openxmlformats.org/officeDocument/2006/relationships/font" Target="fonts/SourceSansProLight-italic.fntdata"/><Relationship Id="rId82" Type="http://schemas.openxmlformats.org/officeDocument/2006/relationships/font" Target="fonts/Inter-regular.fntdata"/><Relationship Id="rId81" Type="http://schemas.openxmlformats.org/officeDocument/2006/relationships/font" Target="fonts/SourceSansPr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font" Target="fonts/SourceSansProLight-bold.fntdata"/><Relationship Id="rId78" Type="http://schemas.openxmlformats.org/officeDocument/2006/relationships/font" Target="fonts/SourceSansProLight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eo_Tolstoy#/media/File:Tolstoy_Leo_port.jp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dclipart.org/thumbnails.php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dclipart.org/thumbnails.php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uidepointsecurity.com/wp-content/uploads/2019/08/CYBERscape.pdf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ouglashollis.com/best-owasp-course-training-class-tutorial-certification-online/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320e232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320e23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877b08db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6877b08db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84680a39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84680a39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https://en.wikipedia.org/wiki/Leo_Tolstoy#/media/File:Tolstoy_Leo_port.jpg</a:t>
            </a:r>
            <a:r>
              <a:rPr lang="en"/>
              <a:t> Public domain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84680a39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684680a39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684680a39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684680a39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84680a39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684680a39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84680a39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684680a39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to 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6877b08d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6877b08d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877b08db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6877b08db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to 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877b08db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6877b08db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https://www.pdclipart.org/thumbnails.php</a:t>
            </a:r>
            <a:br>
              <a:rPr lang="en"/>
            </a:br>
            <a:r>
              <a:rPr lang="en"/>
              <a:t>Public domain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877b08db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6877b08db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https://www.pdclipart.org/thumbnails.php</a:t>
            </a:r>
            <a:br>
              <a:rPr lang="en"/>
            </a:br>
            <a:r>
              <a:rPr lang="en"/>
              <a:t>Public domain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320e2324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5320e2324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877b08db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6877b08db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https://www.guidepointsecurity.com/wp-content/uploads/2019/08/CYBERscape.pdf</a:t>
            </a:r>
            <a:br>
              <a:rPr lang="en"/>
            </a:br>
            <a:r>
              <a:rPr lang="en"/>
              <a:t>https://www.guidepointsecurity.com/blog/6-best-practices-evaluating-cybersecurity-tools/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6877b08db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6877b08db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https://en.wikipedia.org/wiki/Red_Queen%27s_race</a:t>
            </a:r>
            <a:r>
              <a:rPr lang="en"/>
              <a:t> Public domain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877b08db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6877b08db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6877b08db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6877b08db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877b08db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877b08db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6877b08db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6877b08db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6877b08db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6877b08db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2503428c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02503428c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5aeed6f7a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5aeed6f7a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6877b08db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6877b08db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40b3d25c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540b3d25c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6877b08db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6877b08db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699c57c6e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699c57c6e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99c57c6e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99c57c6e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699c57c6e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699c57c6e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02503428c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02503428c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699c57c6e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699c57c6e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699c57c6e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699c57c6e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877b08db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6877b08db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6877b08db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6877b08db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699c57c6e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699c57c6e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40b3d25c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40b3d25c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699c57c6e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699c57c6e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699c57c6e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699c57c6e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02503428c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02503428c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6877b08db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6877b08db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6877b08db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6877b08db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f7cc778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f7cc778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699c57c6e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699c57c6e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https://www.douglashollis.com/best-owasp-course-training-class-tutorial-certification-online/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699c57c6e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699c57c6e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699c57c6e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699c57c6e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6877b08db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6877b08db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84680a39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84680a39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https://unsplash.com/photos/MtBsjmC4RT0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699c57c6e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699c57c6e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699c57c6e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699c57c6e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99c57c6e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99c57c6e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699c57c6e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699c57c6e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99c57c6e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699c57c6e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6877b08db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6877b08db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699c57c6e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699c57c6e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699c57c6e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699c57c6e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699c57c6e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699c57c6e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99c57c6e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99c57c6e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684680a39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684680a39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https://unsplash.com/photos/fDostElVhN8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99c57c6e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99c57c6e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699c57c6e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699c57c6e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https://github.com/juice-shop/juice-shop/blob/master/REFERENCES.md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02503428c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02503428c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https://github.com/juice-shop/juice-shop/blob/master/REFERENCES.md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699c57c6e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699c57c6e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699c57c6e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699c57c6e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699c57c6e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699c57c6e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699c57c6e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699c57c6e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6877b08db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6877b08db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699c57c6e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699c57c6e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699c57c6e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699c57c6e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https://unsplash.com/photos/MtBsjmC4RT0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84680a39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84680a39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https://unsplash.com/photos/ZhQCZjr9fHo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699c57c6e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699c57c6e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54fa638ecc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54fa638ecc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02503428c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02503428c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84680a39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684680a39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https://unsplash.com/photos/VJVsEnR_vNE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84680a39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84680a39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 — White background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5700" y="2743200"/>
            <a:ext cx="84126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 Light"/>
              <a:buNone/>
              <a:defRPr sz="2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480500" y="1974502"/>
            <a:ext cx="1830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Source Sans Pro"/>
              <a:buNone/>
              <a:defRPr b="1" sz="3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20538" y="1142825"/>
            <a:ext cx="502920" cy="64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with box">
  <p:cSld name="MAIN_POINT_1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2572050" y="1603650"/>
            <a:ext cx="3999900" cy="19362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2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_TITLE_AND_DESCRIPTION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2"/>
          <p:cNvPicPr preferRelativeResize="0"/>
          <p:nvPr/>
        </p:nvPicPr>
        <p:blipFill rotWithShape="1">
          <a:blip r:embed="rId2">
            <a:alphaModFix amt="50000"/>
          </a:blip>
          <a:srcRect b="6872" l="0" r="0" t="0"/>
          <a:stretch/>
        </p:blipFill>
        <p:spPr>
          <a:xfrm flipH="1" rot="10800000">
            <a:off x="175075" y="176738"/>
            <a:ext cx="8793850" cy="479002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"/>
              <a:buNone/>
              <a:defRPr b="1"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80702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@mcdwayne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— small box">
  <p:cSld name="CAPTION_ONLY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/>
        </p:nvSpPr>
        <p:spPr>
          <a:xfrm>
            <a:off x="8778250" y="420225"/>
            <a:ext cx="496800" cy="4279800"/>
          </a:xfrm>
          <a:prstGeom prst="rect">
            <a:avLst/>
          </a:prstGeom>
          <a:solidFill>
            <a:schemeClr val="dk1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 amt="50000"/>
          </a:blip>
          <a:srcRect b="14670" l="44914" r="48550" t="3736"/>
          <a:stretch/>
        </p:blipFill>
        <p:spPr>
          <a:xfrm>
            <a:off x="8739300" y="459850"/>
            <a:ext cx="574704" cy="419629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— medium box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7644375" y="420225"/>
            <a:ext cx="1630800" cy="4279800"/>
          </a:xfrm>
          <a:prstGeom prst="rect">
            <a:avLst/>
          </a:prstGeom>
          <a:solidFill>
            <a:schemeClr val="dk1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50000"/>
          </a:blip>
          <a:srcRect b="14670" l="32903" r="48550" t="3736"/>
          <a:stretch/>
        </p:blipFill>
        <p:spPr>
          <a:xfrm>
            <a:off x="7644375" y="459850"/>
            <a:ext cx="1630925" cy="419629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— large box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5358375" y="420225"/>
            <a:ext cx="3916800" cy="4279800"/>
          </a:xfrm>
          <a:prstGeom prst="rect">
            <a:avLst/>
          </a:prstGeom>
          <a:solidFill>
            <a:schemeClr val="dk1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50000"/>
          </a:blip>
          <a:srcRect b="14670" l="6546" r="48551" t="3736"/>
          <a:stretch/>
        </p:blipFill>
        <p:spPr>
          <a:xfrm>
            <a:off x="5326550" y="459850"/>
            <a:ext cx="3948749" cy="419629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kground">
  <p:cSld name="CUSTOM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80702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@mcdwayne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with dots">
  <p:cSld name="CUSTOM_2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 amt="50000"/>
          </a:blip>
          <a:srcRect b="6872" l="0" r="0" t="0"/>
          <a:stretch/>
        </p:blipFill>
        <p:spPr>
          <a:xfrm flipH="1" rot="10800000">
            <a:off x="175075" y="176738"/>
            <a:ext cx="8793850" cy="479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80702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@mcdwayne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 — Dark background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65700" y="2743200"/>
            <a:ext cx="84126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ource Sans Pro Light"/>
              <a:buNone/>
              <a:defRPr sz="22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22487" y="1142815"/>
            <a:ext cx="499045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4480500" y="1974502"/>
            <a:ext cx="1830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"/>
              <a:buNone/>
              <a:defRPr b="1"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80702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@mcdwayne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 — Dark background with dots" type="tx">
  <p:cSld name="TITLE_AND_BODY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50000"/>
          </a:blip>
          <a:srcRect b="6872" l="0" r="0" t="0"/>
          <a:stretch/>
        </p:blipFill>
        <p:spPr>
          <a:xfrm flipH="1" rot="10800000">
            <a:off x="175075" y="176738"/>
            <a:ext cx="8793850" cy="4790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365700" y="2743200"/>
            <a:ext cx="84126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ource Sans Pro Light"/>
              <a:buNone/>
              <a:defRPr sz="22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487" y="1142815"/>
            <a:ext cx="499045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4480500" y="1974502"/>
            <a:ext cx="1830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b="1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80702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@mcdwayne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White background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Dark background" type="titleOnly">
  <p:cSld name="TITLE_ONLY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/>
        </p:nvSpPr>
        <p:spPr>
          <a:xfrm>
            <a:off x="80702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@mcdwayne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Dark background Circles">
  <p:cSld name="TITLE_ONLY_1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/>
        </p:nvSpPr>
        <p:spPr>
          <a:xfrm>
            <a:off x="80702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@mcdwayne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3714163" y="-761925"/>
            <a:ext cx="4076700" cy="4076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4130713" y="-345375"/>
            <a:ext cx="3243600" cy="32439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4549963" y="73875"/>
            <a:ext cx="2405100" cy="24051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2477363" y="3559350"/>
            <a:ext cx="3045600" cy="3045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2788533" y="3870520"/>
            <a:ext cx="2422800" cy="24231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3101720" y="4183708"/>
            <a:ext cx="1797300" cy="1797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6659988" y="2363600"/>
            <a:ext cx="6041700" cy="6041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7277319" y="2980932"/>
            <a:ext cx="4806900" cy="4807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7898653" y="3602265"/>
            <a:ext cx="3564600" cy="356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3482857" y="4564844"/>
            <a:ext cx="1035000" cy="103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Dark background with dots">
  <p:cSld name="ONE_COLUMN_TEXT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 rotWithShape="1">
          <a:blip r:embed="rId2">
            <a:alphaModFix amt="50000"/>
          </a:blip>
          <a:srcRect b="6872" l="0" r="0" t="0"/>
          <a:stretch/>
        </p:blipFill>
        <p:spPr>
          <a:xfrm>
            <a:off x="175075" y="176738"/>
            <a:ext cx="8793850" cy="479002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/>
        </p:nvSpPr>
        <p:spPr>
          <a:xfrm>
            <a:off x="80702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@mcdwayne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image">
  <p:cSld name="MAIN_POINT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body"/>
          </p:nvPr>
        </p:nvSpPr>
        <p:spPr>
          <a:xfrm>
            <a:off x="804650" y="1497600"/>
            <a:ext cx="35208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sp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9" name="Google Shape;59;p9"/>
          <p:cNvSpPr/>
          <p:nvPr>
            <p:ph idx="3" type="pic"/>
          </p:nvPr>
        </p:nvSpPr>
        <p:spPr>
          <a:xfrm>
            <a:off x="4818550" y="1497600"/>
            <a:ext cx="3520800" cy="2523900"/>
          </a:xfrm>
          <a:prstGeom prst="roundRect">
            <a:avLst>
              <a:gd fmla="val 420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2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2811600" y="1518825"/>
            <a:ext cx="35199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sp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2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06350" y="1633350"/>
            <a:ext cx="41313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●"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■"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●"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■"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●"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■"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022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80702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@mcdwayne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30">
          <p15:clr>
            <a:srgbClr val="EA4335"/>
          </p15:clr>
        </p15:guide>
        <p15:guide id="2" orient="horz" pos="230">
          <p15:clr>
            <a:srgbClr val="EA4335"/>
          </p15:clr>
        </p15:guide>
        <p15:guide id="3" pos="265">
          <p15:clr>
            <a:srgbClr val="EA4335"/>
          </p15:clr>
        </p15:guide>
        <p15:guide id="4" pos="2304">
          <p15:clr>
            <a:srgbClr val="FFD966"/>
          </p15:clr>
        </p15:guide>
        <p15:guide id="5" pos="2339">
          <p15:clr>
            <a:srgbClr val="FFD966"/>
          </p15:clr>
        </p15:guide>
        <p15:guide id="6" pos="2650">
          <p15:clr>
            <a:srgbClr val="FFD966"/>
          </p15:clr>
        </p15:guide>
        <p15:guide id="7" pos="2684">
          <p15:clr>
            <a:srgbClr val="FFD966"/>
          </p15:clr>
        </p15:guide>
        <p15:guide id="8" pos="3341">
          <p15:clr>
            <a:srgbClr val="FFD966"/>
          </p15:clr>
        </p15:guide>
        <p15:guide id="9" pos="3375">
          <p15:clr>
            <a:srgbClr val="FFD966"/>
          </p15:clr>
        </p15:guide>
        <p15:guide id="10" pos="4781">
          <p15:clr>
            <a:srgbClr val="FFD966"/>
          </p15:clr>
        </p15:guide>
        <p15:guide id="11" pos="4815">
          <p15:clr>
            <a:srgbClr val="FFD966"/>
          </p15:clr>
        </p15:guide>
        <p15:guide id="12" pos="5495">
          <p15:clr>
            <a:srgbClr val="EA4335"/>
          </p15:clr>
        </p15:guide>
        <p15:guide id="13" pos="5530">
          <p15:clr>
            <a:srgbClr val="EA4335"/>
          </p15:clr>
        </p15:guide>
        <p15:guide id="14" orient="horz" pos="265">
          <p15:clr>
            <a:srgbClr val="EA4335"/>
          </p15:clr>
        </p15:guide>
        <p15:guide id="15" orient="horz" pos="461">
          <p15:clr>
            <a:srgbClr val="FFD966"/>
          </p15:clr>
        </p15:guide>
        <p15:guide id="16" orient="horz" pos="495">
          <p15:clr>
            <a:srgbClr val="FFD966"/>
          </p15:clr>
        </p15:guide>
        <p15:guide id="17" orient="horz" pos="2730">
          <p15:clr>
            <a:srgbClr val="FFD966"/>
          </p15:clr>
        </p15:guide>
        <p15:guide id="18" orient="horz" pos="2765">
          <p15:clr>
            <a:srgbClr val="FFD966"/>
          </p15:clr>
        </p15:guide>
        <p15:guide id="19" orient="horz" pos="2961">
          <p15:clr>
            <a:srgbClr val="EA4335"/>
          </p15:clr>
        </p15:guide>
        <p15:guide id="20" orient="horz" pos="29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hyperlink" Target="https://www.guidepointsecurity.com/wp-content/uploads/2019/08/CYBERscape.pdf" TargetMode="External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opencre.org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jpg"/><Relationship Id="rId4" Type="http://schemas.openxmlformats.org/officeDocument/2006/relationships/image" Target="../media/image60.jpg"/><Relationship Id="rId5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owasp.org/www-project-top-ten/" TargetMode="External"/><Relationship Id="rId4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owasp.org/Top10/A02_2021-Cryptographic_Failures/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Relationship Id="rId4" Type="http://schemas.openxmlformats.org/officeDocument/2006/relationships/hyperlink" Target="https://cheatsheetseries.owasp.org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hub.com/juice-shop/juice-shop/blob/master/REFERENCES.md" TargetMode="External"/><Relationship Id="rId4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juice-shop/juice-shop/blob/master/REFERENCES.md" TargetMode="External"/><Relationship Id="rId4" Type="http://schemas.openxmlformats.org/officeDocument/2006/relationships/image" Target="../media/image4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youtube.com/watch?v=n9DK87g_AIo" TargetMode="External"/><Relationship Id="rId4" Type="http://schemas.openxmlformats.org/officeDocument/2006/relationships/image" Target="../media/image56.png"/><Relationship Id="rId5" Type="http://schemas.openxmlformats.org/officeDocument/2006/relationships/hyperlink" Target="https://www.youtube.com/watch?v=n9DK87g_AIo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image" Target="../media/image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ctrTitle"/>
          </p:nvPr>
        </p:nvSpPr>
        <p:spPr>
          <a:xfrm>
            <a:off x="329788" y="3166150"/>
            <a:ext cx="86049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Security Does Not Nee</a:t>
            </a:r>
            <a: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 </a:t>
            </a:r>
            <a: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Be Fun: </a:t>
            </a:r>
            <a:b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Ignoring OWASP To Have A Terrible Time</a:t>
            </a:r>
            <a:br>
              <a:rPr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25" y="3166147"/>
            <a:ext cx="4480551" cy="145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Bad Security Look Like?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4294967295" type="subTitle"/>
          </p:nvPr>
        </p:nvSpPr>
        <p:spPr>
          <a:xfrm>
            <a:off x="280000" y="1077875"/>
            <a:ext cx="6490500" cy="19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“All happy families are alike; each unhappy family is unhappy in its own way.”</a:t>
            </a:r>
            <a:endParaRPr sz="3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― Leo Tolstoy , Anna Karenina</a:t>
            </a:r>
            <a:endParaRPr sz="3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7" name="Google Shape;167;p29"/>
          <p:cNvSpPr/>
          <p:nvPr/>
        </p:nvSpPr>
        <p:spPr>
          <a:xfrm>
            <a:off x="7030300" y="1476300"/>
            <a:ext cx="1965300" cy="25383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800" y="1542900"/>
            <a:ext cx="1868300" cy="24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4294967295" type="subTitle"/>
          </p:nvPr>
        </p:nvSpPr>
        <p:spPr>
          <a:xfrm>
            <a:off x="365750" y="128025"/>
            <a:ext cx="75330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 Few Unhappy </a:t>
            </a:r>
            <a:r>
              <a:rPr b="1" lang="en" sz="3200" strike="sngStrike">
                <a:solidFill>
                  <a:schemeClr val="accent2"/>
                </a:solidFill>
              </a:rPr>
              <a:t>Families</a:t>
            </a:r>
            <a:r>
              <a:rPr b="1" lang="en" sz="3200">
                <a:solidFill>
                  <a:schemeClr val="accent2"/>
                </a:solidFill>
              </a:rPr>
              <a:t> Companies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273150" y="662550"/>
            <a:ext cx="8829300" cy="27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Apache </a:t>
            </a:r>
            <a:br>
              <a:rPr b="1" lang="en" sz="3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" sz="3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Log4Shell CVE-2021-44228</a:t>
            </a:r>
            <a:endParaRPr b="1" sz="3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Reported: 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24 November 2021 - Had existed since  2013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Log4J allowed requests to arbitrary LDAP and JNDI servers, which in turn could execute any code, including opening interactive shells. 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Impacted over 44 % of corporate networks worldwide.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Top Companies With Products Affected Include: 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○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Adobe, Cisco, AWS, Broadcom, IBM, Okta, VMware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4294967295" type="subTitle"/>
          </p:nvPr>
        </p:nvSpPr>
        <p:spPr>
          <a:xfrm>
            <a:off x="365750" y="128025"/>
            <a:ext cx="75330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 Few Unhappy </a:t>
            </a:r>
            <a:r>
              <a:rPr b="1" lang="en" sz="3200" strike="sngStrike">
                <a:solidFill>
                  <a:schemeClr val="accent2"/>
                </a:solidFill>
              </a:rPr>
              <a:t>Families</a:t>
            </a:r>
            <a:r>
              <a:rPr b="1" lang="en" sz="3200">
                <a:solidFill>
                  <a:schemeClr val="accent2"/>
                </a:solidFill>
              </a:rPr>
              <a:t> Companies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263275" y="731525"/>
            <a:ext cx="8829300" cy="27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Uber</a:t>
            </a:r>
            <a:r>
              <a:rPr b="1" lang="en" sz="2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Reported: 15 Sept, 2022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Teenager from the 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Lapsus$ hacking group phished login info from a super admin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Immediately discovered access credentials hardcoded in PowerShell scripts that allowed pwnage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Reported first in the New York Times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/>
        </p:nvSpPr>
        <p:spPr>
          <a:xfrm>
            <a:off x="263275" y="731525"/>
            <a:ext cx="8829300" cy="27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CircleCI</a:t>
            </a:r>
            <a:endParaRPr b="1" sz="3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Reported: 4 January 2023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unauthorized third party leveraged malware deployed to a CircleCI engineer’s laptop in order to steal a valid, 2FA-backed SSO session.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Attackers ultimately gained access to many customers' GitHub OAuth credentials and platform security tokens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Caused a system wide token rotation, 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disrupting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thousands of customers. Investigation ongoing. 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" name="Google Shape;186;p32"/>
          <p:cNvSpPr txBox="1"/>
          <p:nvPr>
            <p:ph idx="4294967295" type="subTitle"/>
          </p:nvPr>
        </p:nvSpPr>
        <p:spPr>
          <a:xfrm>
            <a:off x="365750" y="128025"/>
            <a:ext cx="75330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 Few Unhappy </a:t>
            </a:r>
            <a:r>
              <a:rPr b="1" lang="en" sz="3200" strike="sngStrike">
                <a:solidFill>
                  <a:schemeClr val="accent2"/>
                </a:solidFill>
              </a:rPr>
              <a:t>Families</a:t>
            </a:r>
            <a:r>
              <a:rPr b="1" lang="en" sz="3200">
                <a:solidFill>
                  <a:schemeClr val="accent2"/>
                </a:solidFill>
              </a:rPr>
              <a:t> Companies</a:t>
            </a:r>
            <a:endParaRPr b="1" sz="3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Teams Are Outnumbered</a:t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/>
          <p:nvPr>
            <p:ph idx="4294967295" type="title"/>
          </p:nvPr>
        </p:nvSpPr>
        <p:spPr>
          <a:xfrm>
            <a:off x="67950" y="277325"/>
            <a:ext cx="90081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solidFill>
                  <a:schemeClr val="lt1"/>
                </a:solidFill>
              </a:rPr>
              <a:t>In the best organizations developers outnumber security team members 100:1 </a:t>
            </a:r>
            <a:br>
              <a:rPr lang="en" sz="3300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											- Alex Rice, HackerOne</a:t>
            </a:r>
            <a:r>
              <a:rPr lang="en"/>
              <a:t>              </a:t>
            </a:r>
            <a:r>
              <a:rPr lang="en">
                <a:solidFill>
                  <a:srgbClr val="6B97FF"/>
                </a:solidFill>
              </a:rPr>
              <a:t>				       	                  	 				#Security@2022</a:t>
            </a:r>
            <a:br>
              <a:rPr lang="en"/>
            </a:br>
            <a:br>
              <a:rPr lang="en"/>
            </a:br>
            <a:r>
              <a:rPr lang="en" sz="3200">
                <a:solidFill>
                  <a:srgbClr val="C9DAF8"/>
                </a:solidFill>
              </a:rPr>
              <a:t>🕺🕺🕺🕺🕺🕺🕺🕺🕺🕺🕺🕺🕺🕺🕺🕺🕺🕺🕺🕺</a:t>
            </a:r>
            <a:endParaRPr sz="32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9DAF8"/>
                </a:solidFill>
              </a:rPr>
              <a:t>🕺🕺🕺🕺🕺🕺🕺🕺🕺🕺🕺🕺🕺🕺🕺🕺🕺🕺🕺🕺</a:t>
            </a:r>
            <a:endParaRPr sz="32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9DAF8"/>
                </a:solidFill>
              </a:rPr>
              <a:t>🕺🕺🕺🕺🕺🕺🕺🕺🕺🕺🕺🕺🕺🕺🕺🕺🕺🕺🕺🕺🚨</a:t>
            </a:r>
            <a:endParaRPr sz="32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9DAF8"/>
                </a:solidFill>
              </a:rPr>
              <a:t>🕺🕺🕺🕺🕺🕺🕺🕺🕺🕺🕺🕺🕺🕺🕺🕺🕺🕺🕺🕺</a:t>
            </a:r>
            <a:endParaRPr sz="32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9DAF8"/>
                </a:solidFill>
              </a:rPr>
              <a:t>🕺🕺🕺🕺🕺🕺🕺🕺🕺🕺🕺🕺🕺🕺🕺🕺🕺🕺🕺🕺</a:t>
            </a:r>
            <a:endParaRPr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Shift Left!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Put Everyone On The Security Team</a:t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idx="4294967295" type="title"/>
          </p:nvPr>
        </p:nvSpPr>
        <p:spPr>
          <a:xfrm>
            <a:off x="67950" y="122250"/>
            <a:ext cx="5235600" cy="42669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solidFill>
                  <a:schemeClr val="lt1"/>
                </a:solidFill>
              </a:rPr>
              <a:t>But Devs Already Have A Lot To Worry About:</a:t>
            </a:r>
            <a:br>
              <a:rPr i="1" lang="en" sz="3300">
                <a:solidFill>
                  <a:schemeClr val="lt1"/>
                </a:solidFill>
              </a:rPr>
            </a:br>
            <a:endParaRPr i="1" sz="3300">
              <a:solidFill>
                <a:schemeClr val="lt1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i="1" lang="en" sz="3300">
                <a:solidFill>
                  <a:schemeClr val="lt1"/>
                </a:solidFill>
              </a:rPr>
              <a:t>Delivery deadlines</a:t>
            </a:r>
            <a:endParaRPr i="1" sz="3300">
              <a:solidFill>
                <a:schemeClr val="lt1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i="1" lang="en" sz="3300">
                <a:solidFill>
                  <a:schemeClr val="lt1"/>
                </a:solidFill>
              </a:rPr>
              <a:t>Billable hours</a:t>
            </a:r>
            <a:endParaRPr i="1" sz="3300">
              <a:solidFill>
                <a:schemeClr val="lt1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i="1" lang="en" sz="3300">
                <a:solidFill>
                  <a:schemeClr val="lt1"/>
                </a:solidFill>
              </a:rPr>
              <a:t>Number of tickets closed</a:t>
            </a:r>
            <a:endParaRPr i="1" sz="3300">
              <a:solidFill>
                <a:schemeClr val="lt1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i="1" lang="en" sz="3300">
                <a:solidFill>
                  <a:schemeClr val="lt1"/>
                </a:solidFill>
              </a:rPr>
              <a:t>Bugs</a:t>
            </a:r>
            <a:endParaRPr i="1" sz="3300">
              <a:solidFill>
                <a:schemeClr val="lt1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i="1" lang="en" sz="3300">
                <a:solidFill>
                  <a:schemeClr val="lt1"/>
                </a:solidFill>
              </a:rPr>
              <a:t>DevOps</a:t>
            </a:r>
            <a:endParaRPr i="1" sz="3300">
              <a:solidFill>
                <a:schemeClr val="lt1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i="1" lang="en" sz="3300">
                <a:solidFill>
                  <a:schemeClr val="lt1"/>
                </a:solidFill>
              </a:rPr>
              <a:t>Fighting Kubernetes</a:t>
            </a:r>
            <a:endParaRPr i="1" sz="3300">
              <a:solidFill>
                <a:schemeClr val="lt1"/>
              </a:solidFill>
            </a:endParaRPr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649" y="1463200"/>
            <a:ext cx="3228393" cy="32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375" y="3086100"/>
            <a:ext cx="1104875" cy="9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9300" y="2739687"/>
            <a:ext cx="872400" cy="1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>
            <p:ph idx="4294967295" type="title"/>
          </p:nvPr>
        </p:nvSpPr>
        <p:spPr>
          <a:xfrm>
            <a:off x="5093500" y="786375"/>
            <a:ext cx="3894300" cy="8931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solidFill>
                  <a:schemeClr val="accent2"/>
                </a:solidFill>
              </a:rPr>
              <a:t>Only so much time</a:t>
            </a:r>
            <a:endParaRPr i="1" sz="3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idx="4294967295" type="title"/>
          </p:nvPr>
        </p:nvSpPr>
        <p:spPr>
          <a:xfrm>
            <a:off x="2597375" y="420625"/>
            <a:ext cx="3589800" cy="9240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/>
              <a:t>Security Incident</a:t>
            </a:r>
            <a:endParaRPr i="1" sz="3300"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>
            <p:ph idx="4294967295" type="title"/>
          </p:nvPr>
        </p:nvSpPr>
        <p:spPr>
          <a:xfrm>
            <a:off x="5482150" y="2378450"/>
            <a:ext cx="3589800" cy="5418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solidFill>
                  <a:schemeClr val="lt1"/>
                </a:solidFill>
              </a:rPr>
              <a:t>Focus On </a:t>
            </a:r>
            <a:r>
              <a:rPr i="1" lang="en" sz="3200">
                <a:solidFill>
                  <a:schemeClr val="lt1"/>
                </a:solidFill>
              </a:rPr>
              <a:t>Security </a:t>
            </a:r>
            <a:endParaRPr i="1" sz="3300">
              <a:solidFill>
                <a:schemeClr val="lt1"/>
              </a:solidFill>
            </a:endParaRPr>
          </a:p>
        </p:txBody>
      </p:sp>
      <p:sp>
        <p:nvSpPr>
          <p:cNvPr id="222" name="Google Shape;222;p37"/>
          <p:cNvSpPr txBox="1"/>
          <p:nvPr>
            <p:ph idx="4294967295" type="title"/>
          </p:nvPr>
        </p:nvSpPr>
        <p:spPr>
          <a:xfrm>
            <a:off x="2451000" y="4149725"/>
            <a:ext cx="4242000" cy="72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solidFill>
                  <a:schemeClr val="lt1"/>
                </a:solidFill>
              </a:rPr>
              <a:t>Delivery Slows Down</a:t>
            </a:r>
            <a:endParaRPr i="1" sz="3300">
              <a:solidFill>
                <a:schemeClr val="lt1"/>
              </a:solidFill>
            </a:endParaRPr>
          </a:p>
        </p:txBody>
      </p:sp>
      <p:sp>
        <p:nvSpPr>
          <p:cNvPr id="223" name="Google Shape;223;p37"/>
          <p:cNvSpPr txBox="1"/>
          <p:nvPr>
            <p:ph idx="4294967295" type="title"/>
          </p:nvPr>
        </p:nvSpPr>
        <p:spPr>
          <a:xfrm>
            <a:off x="-188075" y="2190400"/>
            <a:ext cx="4683000" cy="5418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solidFill>
                  <a:schemeClr val="lt1"/>
                </a:solidFill>
              </a:rPr>
              <a:t>Focus On New Feature Delivery Times</a:t>
            </a:r>
            <a:endParaRPr i="1" sz="3300">
              <a:solidFill>
                <a:schemeClr val="lt1"/>
              </a:solidFill>
            </a:endParaRPr>
          </a:p>
        </p:txBody>
      </p:sp>
      <p:cxnSp>
        <p:nvCxnSpPr>
          <p:cNvPr id="224" name="Google Shape;224;p37"/>
          <p:cNvCxnSpPr>
            <a:stCxn id="219" idx="3"/>
            <a:endCxn id="221" idx="0"/>
          </p:cNvCxnSpPr>
          <p:nvPr/>
        </p:nvCxnSpPr>
        <p:spPr>
          <a:xfrm>
            <a:off x="6187175" y="882625"/>
            <a:ext cx="1089900" cy="1495800"/>
          </a:xfrm>
          <a:prstGeom prst="curved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7"/>
          <p:cNvCxnSpPr>
            <a:endCxn id="222" idx="3"/>
          </p:cNvCxnSpPr>
          <p:nvPr/>
        </p:nvCxnSpPr>
        <p:spPr>
          <a:xfrm rot="5400000">
            <a:off x="6566250" y="3428075"/>
            <a:ext cx="1212600" cy="959100"/>
          </a:xfrm>
          <a:prstGeom prst="curved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37"/>
          <p:cNvCxnSpPr>
            <a:endCxn id="219" idx="1"/>
          </p:cNvCxnSpPr>
          <p:nvPr/>
        </p:nvCxnSpPr>
        <p:spPr>
          <a:xfrm rot="-5400000">
            <a:off x="1378025" y="915175"/>
            <a:ext cx="1251900" cy="1186800"/>
          </a:xfrm>
          <a:prstGeom prst="curved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37"/>
          <p:cNvCxnSpPr/>
          <p:nvPr/>
        </p:nvCxnSpPr>
        <p:spPr>
          <a:xfrm rot="10800000">
            <a:off x="1675700" y="3621975"/>
            <a:ext cx="647700" cy="1137600"/>
          </a:xfrm>
          <a:prstGeom prst="curved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8" name="Google Shape;228;p37"/>
          <p:cNvSpPr txBox="1"/>
          <p:nvPr>
            <p:ph idx="4294967295" type="title"/>
          </p:nvPr>
        </p:nvSpPr>
        <p:spPr>
          <a:xfrm>
            <a:off x="1107150" y="-151125"/>
            <a:ext cx="6929700" cy="9240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solidFill>
                  <a:schemeClr val="accent2"/>
                </a:solidFill>
              </a:rPr>
              <a:t>Business</a:t>
            </a:r>
            <a:r>
              <a:rPr i="1" lang="en" sz="3200">
                <a:solidFill>
                  <a:schemeClr val="accent2"/>
                </a:solidFill>
              </a:rPr>
              <a:t> Priority View of </a:t>
            </a:r>
            <a:r>
              <a:rPr i="1" lang="en" sz="3200">
                <a:solidFill>
                  <a:schemeClr val="accent2"/>
                </a:solidFill>
              </a:rPr>
              <a:t>Security </a:t>
            </a:r>
            <a:endParaRPr i="1" sz="3300">
              <a:solidFill>
                <a:schemeClr val="accent2"/>
              </a:solidFill>
            </a:endParaRPr>
          </a:p>
        </p:txBody>
      </p:sp>
      <p:sp>
        <p:nvSpPr>
          <p:cNvPr id="229" name="Google Shape;229;p37"/>
          <p:cNvSpPr txBox="1"/>
          <p:nvPr>
            <p:ph idx="4294967295" type="title"/>
          </p:nvPr>
        </p:nvSpPr>
        <p:spPr>
          <a:xfrm>
            <a:off x="2642925" y="340800"/>
            <a:ext cx="3589800" cy="5418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solidFill>
                  <a:schemeClr val="lt1"/>
                </a:solidFill>
              </a:rPr>
              <a:t>Security Incident</a:t>
            </a:r>
            <a:endParaRPr i="1" sz="3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Hi, I’m Dwayne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883438" y="1321762"/>
            <a:ext cx="1869049" cy="165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695006" y="4052741"/>
            <a:ext cx="2799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B97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Dwayne McDaniel</a:t>
            </a:r>
            <a:endParaRPr>
              <a:solidFill>
                <a:srgbClr val="6B97FF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100" y="1904975"/>
            <a:ext cx="1887600" cy="197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3973625" y="111875"/>
            <a:ext cx="3615900" cy="4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 SemiBold"/>
              <a:buChar char="●"/>
            </a:pPr>
            <a:r>
              <a:rPr lang="en" sz="20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 live in Chicago</a:t>
            </a:r>
            <a:endParaRPr sz="2000"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 SemiBold"/>
              <a:buChar char="●"/>
            </a:pPr>
            <a:r>
              <a:rPr lang="en" sz="20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I’ve been a Developer Advocate since 2016 </a:t>
            </a:r>
            <a:endParaRPr sz="2000"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 SemiBold"/>
              <a:buChar char="●"/>
            </a:pPr>
            <a:r>
              <a:rPr lang="en" sz="20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On Twitter @mcdwayne</a:t>
            </a:r>
            <a:endParaRPr sz="2000"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 SemiBold"/>
              <a:buChar char="●"/>
            </a:pPr>
            <a:r>
              <a:rPr lang="en" sz="20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Happy to chat about anything, hit me up</a:t>
            </a:r>
            <a:endParaRPr sz="2000"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 SemiBold"/>
              <a:buChar char="●"/>
            </a:pPr>
            <a:r>
              <a:rPr lang="en" sz="20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Besides tech, I love improv, karaoke and going to rock and roll shows!</a:t>
            </a:r>
            <a:endParaRPr sz="2000"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idx="4294967295" type="title"/>
          </p:nvPr>
        </p:nvSpPr>
        <p:spPr>
          <a:xfrm>
            <a:off x="67950" y="-65825"/>
            <a:ext cx="8970000" cy="42669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solidFill>
                  <a:schemeClr val="accent2"/>
                </a:solidFill>
              </a:rPr>
              <a:t>The Number Of Security Tools Is Overwhelming </a:t>
            </a:r>
            <a:endParaRPr i="1" sz="3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300"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5150" y="839775"/>
            <a:ext cx="5873700" cy="39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idx="4294967295" type="subTitle"/>
          </p:nvPr>
        </p:nvSpPr>
        <p:spPr>
          <a:xfrm>
            <a:off x="3376075" y="310875"/>
            <a:ext cx="5928000" cy="19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Now, here, you see, it takes all the running you can do, to keep in the same place. </a:t>
            </a:r>
            <a:br>
              <a:rPr b="1" lang="en" sz="3200">
                <a:solidFill>
                  <a:schemeClr val="accent2"/>
                </a:solidFill>
              </a:rPr>
            </a:br>
            <a:r>
              <a:rPr b="1" lang="en" sz="3200">
                <a:solidFill>
                  <a:schemeClr val="accent2"/>
                </a:solidFill>
              </a:rPr>
              <a:t>If you want to get somewhere else, you must run at least twice as fast as that!</a:t>
            </a:r>
            <a:endParaRPr b="1" sz="3200">
              <a:solidFill>
                <a:schemeClr val="accent2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2300">
                <a:solidFill>
                  <a:schemeClr val="accent2"/>
                </a:solidFill>
              </a:rPr>
            </a:br>
            <a:r>
              <a:rPr b="1" lang="en" sz="2300">
                <a:solidFill>
                  <a:schemeClr val="accent2"/>
                </a:solidFill>
              </a:rPr>
              <a:t>― The Red Queen,</a:t>
            </a:r>
            <a:br>
              <a:rPr b="1" lang="en" sz="2300">
                <a:solidFill>
                  <a:schemeClr val="accent2"/>
                </a:solidFill>
              </a:rPr>
            </a:br>
            <a:r>
              <a:rPr b="1" lang="en" sz="2300">
                <a:solidFill>
                  <a:schemeClr val="accent2"/>
                </a:solidFill>
              </a:rPr>
              <a:t>Through the Looking-Glass, </a:t>
            </a:r>
            <a:br>
              <a:rPr b="1" lang="en" sz="2300">
                <a:solidFill>
                  <a:schemeClr val="accent2"/>
                </a:solidFill>
              </a:rPr>
            </a:br>
            <a:r>
              <a:rPr b="1" lang="en" sz="2300">
                <a:solidFill>
                  <a:schemeClr val="accent2"/>
                </a:solidFill>
              </a:rPr>
              <a:t>and What Alice Found There</a:t>
            </a:r>
            <a:endParaRPr b="1" sz="2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159875" y="860750"/>
            <a:ext cx="3010200" cy="29946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b="0" l="35575" r="0" t="0"/>
          <a:stretch/>
        </p:blipFill>
        <p:spPr>
          <a:xfrm>
            <a:off x="298338" y="1011893"/>
            <a:ext cx="2823561" cy="276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955" y="795325"/>
            <a:ext cx="6362090" cy="35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 txBox="1"/>
          <p:nvPr>
            <p:ph type="ctrTitle"/>
          </p:nvPr>
        </p:nvSpPr>
        <p:spPr>
          <a:xfrm>
            <a:off x="365700" y="1910925"/>
            <a:ext cx="8412600" cy="179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2"/>
                </a:solidFill>
              </a:rPr>
              <a:t>I Wish Some Benevolent </a:t>
            </a:r>
            <a:endParaRPr sz="29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2"/>
                </a:solidFill>
              </a:rPr>
              <a:t>Group Of Security Experts Could </a:t>
            </a:r>
            <a:br>
              <a:rPr lang="en" sz="2900">
                <a:solidFill>
                  <a:schemeClr val="accent2"/>
                </a:solidFill>
              </a:rPr>
            </a:br>
            <a:r>
              <a:rPr lang="en" sz="2900">
                <a:solidFill>
                  <a:schemeClr val="accent2"/>
                </a:solidFill>
              </a:rPr>
              <a:t>Help Me With This Stuff</a:t>
            </a:r>
            <a:endParaRPr sz="2900">
              <a:solidFill>
                <a:schemeClr val="accent2"/>
              </a:solidFill>
            </a:endParaRPr>
          </a:p>
        </p:txBody>
      </p:sp>
      <p:sp>
        <p:nvSpPr>
          <p:cNvPr id="251" name="Google Shape;251;p40"/>
          <p:cNvSpPr/>
          <p:nvPr/>
        </p:nvSpPr>
        <p:spPr>
          <a:xfrm>
            <a:off x="1910450" y="3946850"/>
            <a:ext cx="294000" cy="283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0"/>
          <p:cNvSpPr/>
          <p:nvPr/>
        </p:nvSpPr>
        <p:spPr>
          <a:xfrm>
            <a:off x="1663950" y="4247375"/>
            <a:ext cx="215400" cy="213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0"/>
          <p:cNvSpPr/>
          <p:nvPr/>
        </p:nvSpPr>
        <p:spPr>
          <a:xfrm>
            <a:off x="1390950" y="4461275"/>
            <a:ext cx="141600" cy="168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0"/>
          <p:cNvSpPr/>
          <p:nvPr/>
        </p:nvSpPr>
        <p:spPr>
          <a:xfrm>
            <a:off x="1175875" y="4658025"/>
            <a:ext cx="62700" cy="84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1" type="subTitle"/>
          </p:nvPr>
        </p:nvSpPr>
        <p:spPr>
          <a:xfrm>
            <a:off x="49275" y="54925"/>
            <a:ext cx="9094500" cy="67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/>
              <a:t>Open Web Application Security Project</a:t>
            </a:r>
            <a:endParaRPr sz="3400"/>
          </a:p>
        </p:txBody>
      </p:sp>
      <p:sp>
        <p:nvSpPr>
          <p:cNvPr id="260" name="Google Shape;260;p41"/>
          <p:cNvSpPr/>
          <p:nvPr/>
        </p:nvSpPr>
        <p:spPr>
          <a:xfrm>
            <a:off x="1800300" y="1773975"/>
            <a:ext cx="5543400" cy="17967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492" y="1773975"/>
            <a:ext cx="5018327" cy="17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OWASP.ORG 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975" y="786375"/>
            <a:ext cx="7659448" cy="382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/>
          <p:nvPr/>
        </p:nvSpPr>
        <p:spPr>
          <a:xfrm>
            <a:off x="1549201" y="2042550"/>
            <a:ext cx="6212100" cy="10584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014" y="2091650"/>
            <a:ext cx="5968474" cy="9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/>
              <a:t>OWASP Mission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/>
        </p:nvSpPr>
        <p:spPr>
          <a:xfrm>
            <a:off x="420625" y="936850"/>
            <a:ext cx="88389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the world’s largest non-profit organization concerned with software security, OWASP: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-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Supports the building of impactful </a:t>
            </a:r>
            <a:r>
              <a:rPr b="1"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projects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;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-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Develops &amp; nurtures </a:t>
            </a:r>
            <a:r>
              <a:rPr b="1"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communities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through </a:t>
            </a:r>
            <a:r>
              <a:rPr b="1"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events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chapter</a:t>
            </a:r>
            <a:r>
              <a:rPr b="1"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meetings</a:t>
            </a:r>
            <a:r>
              <a:rPr b="1"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worldwide; and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-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Provides educational </a:t>
            </a:r>
            <a:r>
              <a:rPr b="1"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publications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&amp; </a:t>
            </a:r>
            <a:r>
              <a:rPr b="1"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resources</a:t>
            </a:r>
            <a:endParaRPr b="1"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order to enable developers to write better software, and security professionals to make the world’s software more secure.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0" name="Google Shape;280;p44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Mission</a:t>
            </a:r>
            <a:endParaRPr b="1" sz="3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OK, But how do I navigate this site? 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23" y="685562"/>
            <a:ext cx="6927375" cy="41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ctrTitle"/>
          </p:nvPr>
        </p:nvSpPr>
        <p:spPr>
          <a:xfrm>
            <a:off x="1683450" y="1014000"/>
            <a:ext cx="5777100" cy="311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Projects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Communities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Events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Education and Training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Publications and Resources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6"/>
          <p:cNvSpPr txBox="1"/>
          <p:nvPr>
            <p:ph idx="4294967295" type="subTitle"/>
          </p:nvPr>
        </p:nvSpPr>
        <p:spPr>
          <a:xfrm>
            <a:off x="291600" y="10987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Overview</a:t>
            </a:r>
            <a:endParaRPr b="1" sz="3400">
              <a:solidFill>
                <a:schemeClr val="accent2"/>
              </a:solidFill>
            </a:endParaRPr>
          </a:p>
        </p:txBody>
      </p:sp>
      <p:sp>
        <p:nvSpPr>
          <p:cNvPr id="294" name="Google Shape;294;p46"/>
          <p:cNvSpPr/>
          <p:nvPr/>
        </p:nvSpPr>
        <p:spPr>
          <a:xfrm rot="5400000">
            <a:off x="5961925" y="1792425"/>
            <a:ext cx="4682700" cy="13176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183604" y="1837750"/>
            <a:ext cx="4239243" cy="13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Projects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75" y="498813"/>
            <a:ext cx="1764000" cy="4145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7"/>
          <p:cNvSpPr txBox="1"/>
          <p:nvPr/>
        </p:nvSpPr>
        <p:spPr>
          <a:xfrm>
            <a:off x="3176600" y="1096700"/>
            <a:ext cx="58599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 Source repos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Built by volunteers and experts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weekly submissions from the community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250 total projects in any state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○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150 in usable state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GitGuardian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3748775" y="1264050"/>
            <a:ext cx="4812600" cy="26154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GitGuardian is the code security platform for the DevOps generation.</a:t>
            </a:r>
            <a:r>
              <a:rPr b="1" lang="en" sz="1800">
                <a:solidFill>
                  <a:srgbClr val="08173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1800">
              <a:solidFill>
                <a:srgbClr val="08173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—</a:t>
            </a:r>
            <a:endParaRPr sz="2500">
              <a:solidFill>
                <a:schemeClr val="accent2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automated secrets detection and remediation, our platform enables Dev, Sec, and Ops to advance together towards the </a:t>
            </a:r>
            <a:endParaRPr b="1"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Secure Software Development Lifecycle.</a:t>
            </a:r>
            <a:endParaRPr b="1" sz="1800">
              <a:solidFill>
                <a:srgbClr val="08173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0" y="1225425"/>
            <a:ext cx="2654025" cy="26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ctrTitle"/>
          </p:nvPr>
        </p:nvSpPr>
        <p:spPr>
          <a:xfrm>
            <a:off x="365700" y="1193750"/>
            <a:ext cx="8412600" cy="26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-4318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Flagship Projects</a:t>
            </a:r>
            <a:endParaRPr sz="3200">
              <a:solidFill>
                <a:schemeClr val="lt1"/>
              </a:solidFill>
            </a:endParaRPr>
          </a:p>
          <a:p>
            <a:pPr indent="-431800" lvl="0" marL="2743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3200"/>
              <a:buChar char="●"/>
            </a:pPr>
            <a:r>
              <a:rPr lang="en" sz="3200">
                <a:solidFill>
                  <a:srgbClr val="F4CCCC"/>
                </a:solidFill>
              </a:rPr>
              <a:t>Production Projects (new)</a:t>
            </a:r>
            <a:endParaRPr sz="3200">
              <a:solidFill>
                <a:srgbClr val="F4CCCC"/>
              </a:solidFill>
            </a:endParaRPr>
          </a:p>
          <a:p>
            <a:pPr indent="-4318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Lab Projects</a:t>
            </a:r>
            <a:endParaRPr sz="3200">
              <a:solidFill>
                <a:schemeClr val="lt1"/>
              </a:solidFill>
            </a:endParaRPr>
          </a:p>
          <a:p>
            <a:pPr indent="-4318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Incubator Projects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Projects </a:t>
            </a:r>
            <a:r>
              <a:rPr b="1" lang="en" sz="3400" u="sng">
                <a:solidFill>
                  <a:schemeClr val="accent2"/>
                </a:solidFill>
              </a:rPr>
              <a:t>Categories</a:t>
            </a:r>
            <a:endParaRPr b="1" sz="3400" u="sng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/>
        </p:nvSpPr>
        <p:spPr>
          <a:xfrm>
            <a:off x="3176600" y="1096700"/>
            <a:ext cx="58599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 Current Flagship Projects: 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OWASP Flagship designation is given to projects that have demonstrated strategic value to OWASP and application security as a whole.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5" name="Google Shape;315;p49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Flagship Projects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50" y="786375"/>
            <a:ext cx="2637950" cy="334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Lab</a:t>
            </a:r>
            <a:r>
              <a:rPr b="1" lang="en" sz="3400">
                <a:solidFill>
                  <a:schemeClr val="accent2"/>
                </a:solidFill>
              </a:rPr>
              <a:t> Projects</a:t>
            </a:r>
            <a:endParaRPr b="1" sz="3400">
              <a:solidFill>
                <a:schemeClr val="accent2"/>
              </a:solidFill>
            </a:endParaRPr>
          </a:p>
        </p:txBody>
      </p:sp>
      <p:sp>
        <p:nvSpPr>
          <p:cNvPr id="322" name="Google Shape;322;p50"/>
          <p:cNvSpPr txBox="1"/>
          <p:nvPr/>
        </p:nvSpPr>
        <p:spPr>
          <a:xfrm>
            <a:off x="3176600" y="1096700"/>
            <a:ext cx="58599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Lab Projects: 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OWASP Labs projects represent projects that have produced an OWASP reviewed deliverable of value.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3" name="Google Shape;3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50" y="518100"/>
            <a:ext cx="2348810" cy="410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500">
                <a:solidFill>
                  <a:schemeClr val="accent2"/>
                </a:solidFill>
              </a:rPr>
              <a:t>OWASP Incubator Projects</a:t>
            </a:r>
            <a:endParaRPr b="1" sz="3500">
              <a:solidFill>
                <a:schemeClr val="accent2"/>
              </a:solidFill>
            </a:endParaRPr>
          </a:p>
        </p:txBody>
      </p:sp>
      <p:sp>
        <p:nvSpPr>
          <p:cNvPr id="329" name="Google Shape;329;p51"/>
          <p:cNvSpPr txBox="1"/>
          <p:nvPr/>
        </p:nvSpPr>
        <p:spPr>
          <a:xfrm>
            <a:off x="3176600" y="1096700"/>
            <a:ext cx="58599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105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Incubator Projects: 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OWASP Incubator projects represent the experimental playground where projects are still being fleshed out, ideas are still being proven, and development is still underway.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25" y="687400"/>
            <a:ext cx="2418801" cy="39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ctrTitle"/>
          </p:nvPr>
        </p:nvSpPr>
        <p:spPr>
          <a:xfrm>
            <a:off x="365700" y="1193750"/>
            <a:ext cx="8412600" cy="26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-4318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Tool Projects - 75</a:t>
            </a:r>
            <a:endParaRPr sz="3200">
              <a:solidFill>
                <a:srgbClr val="F4CCCC"/>
              </a:solidFill>
            </a:endParaRPr>
          </a:p>
          <a:p>
            <a:pPr indent="-4318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Documentation Projects - 80</a:t>
            </a:r>
            <a:endParaRPr sz="3200">
              <a:solidFill>
                <a:schemeClr val="lt1"/>
              </a:solidFill>
            </a:endParaRPr>
          </a:p>
          <a:p>
            <a:pPr indent="-4318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Code</a:t>
            </a:r>
            <a:r>
              <a:rPr lang="en" sz="3200">
                <a:solidFill>
                  <a:schemeClr val="lt1"/>
                </a:solidFill>
              </a:rPr>
              <a:t> Projects - 34</a:t>
            </a:r>
            <a:endParaRPr sz="3200">
              <a:solidFill>
                <a:schemeClr val="lt1"/>
              </a:solidFill>
            </a:endParaRPr>
          </a:p>
          <a:p>
            <a:pPr indent="-4318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Other - 3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2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Projects </a:t>
            </a:r>
            <a:r>
              <a:rPr b="1" lang="en" sz="3400" u="sng">
                <a:solidFill>
                  <a:schemeClr val="accent2"/>
                </a:solidFill>
              </a:rPr>
              <a:t>Types</a:t>
            </a:r>
            <a:endParaRPr b="1" sz="3400" u="sng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Projects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343" name="Google Shape;3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025" y="731425"/>
            <a:ext cx="5925100" cy="40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365750" y="955800"/>
            <a:ext cx="23676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Organized 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around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CRE, 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ommon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equirement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numeration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CRE</a:t>
            </a:r>
            <a:endParaRPr b="1" sz="3400">
              <a:solidFill>
                <a:schemeClr val="accent2"/>
              </a:solidFill>
            </a:endParaRPr>
          </a:p>
        </p:txBody>
      </p:sp>
      <p:sp>
        <p:nvSpPr>
          <p:cNvPr id="350" name="Google Shape;350;p54"/>
          <p:cNvSpPr txBox="1"/>
          <p:nvPr/>
        </p:nvSpPr>
        <p:spPr>
          <a:xfrm>
            <a:off x="4932975" y="731525"/>
            <a:ext cx="40809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Links together standards (NIST, CWE) in a coherent way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Helps clarify what each OWASP project is 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specifically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addressing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https://www.opencre.org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allows you to just search the high level topic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50" y="637375"/>
            <a:ext cx="4193352" cy="263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675" y="2699525"/>
            <a:ext cx="3927352" cy="22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Community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358" name="Google Shape;3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/>
        </p:nvSpPr>
        <p:spPr>
          <a:xfrm>
            <a:off x="291500" y="1287100"/>
            <a:ext cx="4053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Chapters all over the world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Organized via MeetUp in most areas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Many online events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4" name="Google Shape;364;p56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Community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365" name="Google Shape;3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225" y="731525"/>
            <a:ext cx="4796851" cy="28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475" y="3074475"/>
            <a:ext cx="2828608" cy="18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/>
        </p:nvSpPr>
        <p:spPr>
          <a:xfrm>
            <a:off x="291500" y="1246050"/>
            <a:ext cx="4053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2" name="Google Shape;372;p57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Community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373" name="Google Shape;3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650" y="2186550"/>
            <a:ext cx="3652925" cy="27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90" y="1311337"/>
            <a:ext cx="4312827" cy="3234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7"/>
          <p:cNvSpPr txBox="1"/>
          <p:nvPr/>
        </p:nvSpPr>
        <p:spPr>
          <a:xfrm>
            <a:off x="291500" y="600375"/>
            <a:ext cx="44685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OWASP Meetup at the GitGuardian Office October 2022</a:t>
            </a:r>
            <a:br>
              <a:rPr lang="en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6" name="Google Shape;376;p57"/>
          <p:cNvSpPr/>
          <p:nvPr/>
        </p:nvSpPr>
        <p:spPr>
          <a:xfrm>
            <a:off x="5907550" y="1392900"/>
            <a:ext cx="344100" cy="41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7" name="Google Shape;37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850" y="990933"/>
            <a:ext cx="3766524" cy="198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Good Security Look Like?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Events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/>
        </p:nvSpPr>
        <p:spPr>
          <a:xfrm>
            <a:off x="291500" y="1246050"/>
            <a:ext cx="4053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Multiple events per year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Global Events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AppSec Days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Partner Events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9" name="Google Shape;389;p59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Events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425" y="786375"/>
            <a:ext cx="4632951" cy="4022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Events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396" name="Google Shape;3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7538"/>
            <a:ext cx="8839204" cy="404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Education and Training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 txBox="1"/>
          <p:nvPr/>
        </p:nvSpPr>
        <p:spPr>
          <a:xfrm>
            <a:off x="219450" y="3657750"/>
            <a:ext cx="8705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rgbClr val="C9DA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https://secureflag.owasp.org/</a:t>
            </a:r>
            <a:endParaRPr sz="2900" u="sng">
              <a:solidFill>
                <a:srgbClr val="C9DA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8" name="Google Shape;408;p62"/>
          <p:cNvSpPr txBox="1"/>
          <p:nvPr>
            <p:ph idx="1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/>
              <a:t>OWASP Education And Training</a:t>
            </a:r>
            <a:endParaRPr sz="3400"/>
          </a:p>
        </p:txBody>
      </p:sp>
      <p:pic>
        <p:nvPicPr>
          <p:cNvPr id="409" name="Google Shape;4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300" y="1140413"/>
            <a:ext cx="5757375" cy="21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 txBox="1"/>
          <p:nvPr/>
        </p:nvSpPr>
        <p:spPr>
          <a:xfrm>
            <a:off x="219450" y="3657750"/>
            <a:ext cx="8705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rgbClr val="C9DA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https://secureflag.owasp.org/</a:t>
            </a:r>
            <a:endParaRPr sz="2900" u="sng">
              <a:solidFill>
                <a:srgbClr val="C9DA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63"/>
          <p:cNvSpPr txBox="1"/>
          <p:nvPr>
            <p:ph idx="1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/>
              <a:t>OWASP Education And Training</a:t>
            </a:r>
            <a:endParaRPr sz="3400"/>
          </a:p>
        </p:txBody>
      </p:sp>
      <p:pic>
        <p:nvPicPr>
          <p:cNvPr id="416" name="Google Shape;4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63" y="731425"/>
            <a:ext cx="7528724" cy="42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4"/>
          <p:cNvSpPr txBox="1"/>
          <p:nvPr>
            <p:ph idx="1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/>
              <a:t>OWASP Education And Training</a:t>
            </a:r>
            <a:endParaRPr sz="3400"/>
          </a:p>
        </p:txBody>
      </p:sp>
      <p:pic>
        <p:nvPicPr>
          <p:cNvPr id="422" name="Google Shape;4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587" y="731525"/>
            <a:ext cx="4890823" cy="422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Publications and Resources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428" name="Google Shape;4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</a:t>
            </a:r>
            <a:r>
              <a:rPr b="1" lang="en" sz="3400">
                <a:solidFill>
                  <a:schemeClr val="accent2"/>
                </a:solidFill>
              </a:rPr>
              <a:t>Publications and Resources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434" name="Google Shape;4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" y="731425"/>
            <a:ext cx="3500024" cy="224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772" y="1912175"/>
            <a:ext cx="2391849" cy="29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6"/>
          <p:cNvSpPr txBox="1"/>
          <p:nvPr/>
        </p:nvSpPr>
        <p:spPr>
          <a:xfrm>
            <a:off x="4603225" y="875075"/>
            <a:ext cx="4053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Books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Many free resources online</a:t>
            </a: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There is a good deal of crossover with Projects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OK, OWASP Does A Lot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  </a:t>
            </a:r>
            <a:br>
              <a:rPr lang="en" sz="3200">
                <a:solidFill>
                  <a:schemeClr val="lt1"/>
                </a:solidFill>
              </a:rPr>
            </a:br>
            <a:r>
              <a:rPr lang="en" sz="3200">
                <a:solidFill>
                  <a:schemeClr val="lt1"/>
                </a:solidFill>
              </a:rPr>
              <a:t>How can </a:t>
            </a:r>
            <a:r>
              <a:rPr i="1" lang="en" sz="3200" u="sng">
                <a:solidFill>
                  <a:schemeClr val="lt1"/>
                </a:solidFill>
              </a:rPr>
              <a:t>I</a:t>
            </a:r>
            <a:r>
              <a:rPr lang="en" sz="3200">
                <a:solidFill>
                  <a:schemeClr val="lt1"/>
                </a:solidFill>
              </a:rPr>
              <a:t> use this?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442" name="Google Shape;4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3"/>
          <p:cNvGrpSpPr/>
          <p:nvPr/>
        </p:nvGrpSpPr>
        <p:grpSpPr>
          <a:xfrm>
            <a:off x="1576285" y="574437"/>
            <a:ext cx="5991431" cy="3994626"/>
            <a:chOff x="954425" y="191300"/>
            <a:chExt cx="7066200" cy="4711200"/>
          </a:xfrm>
        </p:grpSpPr>
        <p:sp>
          <p:nvSpPr>
            <p:cNvPr id="130" name="Google Shape;130;p23"/>
            <p:cNvSpPr/>
            <p:nvPr/>
          </p:nvSpPr>
          <p:spPr>
            <a:xfrm>
              <a:off x="954425" y="191300"/>
              <a:ext cx="7066200" cy="4711200"/>
            </a:xfrm>
            <a:prstGeom prst="roundRect">
              <a:avLst>
                <a:gd fmla="val 5239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4290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1" name="Google Shape;13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6406" y="310875"/>
              <a:ext cx="6782188" cy="4417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Getting Started</a:t>
            </a:r>
            <a:endParaRPr b="1" sz="3400">
              <a:solidFill>
                <a:schemeClr val="accent2"/>
              </a:solidFill>
            </a:endParaRPr>
          </a:p>
        </p:txBody>
      </p:sp>
      <p:sp>
        <p:nvSpPr>
          <p:cNvPr id="448" name="Google Shape;448;p68"/>
          <p:cNvSpPr txBox="1"/>
          <p:nvPr/>
        </p:nvSpPr>
        <p:spPr>
          <a:xfrm>
            <a:off x="1828200" y="1435500"/>
            <a:ext cx="5487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AutoNum type="arabicPeriod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Top 10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AutoNum type="arabicPeriod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Cheat Sheet Series 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AutoNum type="arabicPeriod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Goats 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AutoNum type="arabicPeriod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ZAP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Top 10 Types Of Attacks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454" name="Google Shape;45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Top 10 Types of Attacks</a:t>
            </a:r>
            <a:endParaRPr b="1" sz="3400">
              <a:solidFill>
                <a:schemeClr val="accent2"/>
              </a:solidFill>
            </a:endParaRPr>
          </a:p>
        </p:txBody>
      </p:sp>
      <p:sp>
        <p:nvSpPr>
          <p:cNvPr id="460" name="Google Shape;460;p70"/>
          <p:cNvSpPr txBox="1"/>
          <p:nvPr/>
        </p:nvSpPr>
        <p:spPr>
          <a:xfrm>
            <a:off x="443100" y="1070900"/>
            <a:ext cx="82578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“The OWASP Top 10 is a standard awareness document for developers and web application security. It represents a broad consensus about the most critical security risks to web applications.” Updated Y</a:t>
            </a:r>
            <a:r>
              <a:rPr i="1"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early</a:t>
            </a:r>
            <a:r>
              <a:rPr i="1"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i="1"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1" name="Google Shape;461;p70"/>
          <p:cNvPicPr preferRelativeResize="0"/>
          <p:nvPr/>
        </p:nvPicPr>
        <p:blipFill rotWithShape="1">
          <a:blip r:embed="rId3">
            <a:alphaModFix/>
          </a:blip>
          <a:srcRect b="0" l="0" r="5051" t="0"/>
          <a:stretch/>
        </p:blipFill>
        <p:spPr>
          <a:xfrm>
            <a:off x="404426" y="3578650"/>
            <a:ext cx="8335149" cy="11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1"/>
          <p:cNvSpPr txBox="1"/>
          <p:nvPr>
            <p:ph idx="1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/>
              <a:t>OWASP Top 10 Types of Attacks</a:t>
            </a:r>
            <a:endParaRPr sz="3400"/>
          </a:p>
        </p:txBody>
      </p:sp>
      <p:pic>
        <p:nvPicPr>
          <p:cNvPr id="467" name="Google Shape;467;p7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450" y="731525"/>
            <a:ext cx="6214500" cy="42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2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Top 10 Types of Attacks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473" name="Google Shape;473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00" y="928989"/>
            <a:ext cx="8561000" cy="277967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2"/>
          <p:cNvSpPr/>
          <p:nvPr/>
        </p:nvSpPr>
        <p:spPr>
          <a:xfrm>
            <a:off x="6463850" y="2138200"/>
            <a:ext cx="640500" cy="21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362" y="3519827"/>
            <a:ext cx="5797275" cy="135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3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Cheat Sheet Series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481" name="Google Shape;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4"/>
          <p:cNvSpPr txBox="1"/>
          <p:nvPr>
            <p:ph idx="1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/>
              <a:t>OWASP Cheat Sheet Series</a:t>
            </a:r>
            <a:endParaRPr sz="3400"/>
          </a:p>
        </p:txBody>
      </p:sp>
      <p:pic>
        <p:nvPicPr>
          <p:cNvPr id="487" name="Google Shape;48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75" y="1418900"/>
            <a:ext cx="4617549" cy="3562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4"/>
          <p:cNvSpPr txBox="1"/>
          <p:nvPr/>
        </p:nvSpPr>
        <p:spPr>
          <a:xfrm>
            <a:off x="443100" y="786375"/>
            <a:ext cx="82578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https://cheatsheetseries.owasp.org/</a:t>
            </a:r>
            <a:endParaRPr i="1"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5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Cheat Sheet Series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494" name="Google Shape;4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78" y="944300"/>
            <a:ext cx="3045345" cy="35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138" y="944300"/>
            <a:ext cx="4301110" cy="353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6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Goats </a:t>
            </a:r>
            <a:br>
              <a:rPr lang="en" sz="3200">
                <a:solidFill>
                  <a:schemeClr val="lt1"/>
                </a:solidFill>
              </a:rPr>
            </a:br>
            <a:r>
              <a:rPr b="0" lang="en" sz="2600">
                <a:solidFill>
                  <a:schemeClr val="lt1"/>
                </a:solidFill>
              </a:rPr>
              <a:t>‘Greatest Of All Time???’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501" name="Google Shape;5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7"/>
          <p:cNvSpPr txBox="1"/>
          <p:nvPr/>
        </p:nvSpPr>
        <p:spPr>
          <a:xfrm>
            <a:off x="796125" y="832200"/>
            <a:ext cx="78744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Goats are deliberately insecure applications for testing and training purposes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 Projects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WebGoat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Node.js Goat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WrongSecrets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7" name="Google Shape;507;p77"/>
          <p:cNvSpPr txBox="1"/>
          <p:nvPr/>
        </p:nvSpPr>
        <p:spPr>
          <a:xfrm>
            <a:off x="4261100" y="2151125"/>
            <a:ext cx="78744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Incubator Projects or Proposed 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Pygoat</a:t>
            </a:r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AndroGoat</a:t>
            </a:r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ChainGoat</a:t>
            </a:r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Laravel Goat</a:t>
            </a:r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Webgoat PHP</a:t>
            </a:r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SupplyChainGoat</a:t>
            </a:r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8" name="Google Shape;508;p77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Goats</a:t>
            </a:r>
            <a:endParaRPr b="1" sz="3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1576285" y="574437"/>
            <a:ext cx="5991431" cy="3994626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175" y="713175"/>
            <a:ext cx="5720448" cy="371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8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Goats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514" name="Google Shape;514;p7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100" y="629850"/>
            <a:ext cx="7649899" cy="41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9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Goats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520" name="Google Shape;520;p7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700" y="786375"/>
            <a:ext cx="6117601" cy="41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9"/>
          <p:cNvSpPr txBox="1"/>
          <p:nvPr/>
        </p:nvSpPr>
        <p:spPr>
          <a:xfrm>
            <a:off x="365750" y="1265950"/>
            <a:ext cx="4053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Extremely well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documented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 discussed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 media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0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Demo by maintainer on YouTube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527" name="Google Shape;527;p8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13" y="592750"/>
            <a:ext cx="7569180" cy="37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80"/>
          <p:cNvSpPr txBox="1"/>
          <p:nvPr/>
        </p:nvSpPr>
        <p:spPr>
          <a:xfrm>
            <a:off x="884900" y="4424525"/>
            <a:ext cx="727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https://www.youtube.com/watch?v=n9DK87g_AIo</a:t>
            </a:r>
            <a:endParaRPr sz="2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1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ZAP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2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ZAP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540" name="Google Shape;54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" y="1244025"/>
            <a:ext cx="7939200" cy="26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3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ZAP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546" name="Google Shape;54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187" y="706487"/>
            <a:ext cx="6389627" cy="39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4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ZAP</a:t>
            </a:r>
            <a:endParaRPr b="1" sz="3400">
              <a:solidFill>
                <a:schemeClr val="accent2"/>
              </a:solidFill>
            </a:endParaRPr>
          </a:p>
        </p:txBody>
      </p:sp>
      <p:pic>
        <p:nvPicPr>
          <p:cNvPr id="552" name="Google Shape;55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25" y="1152850"/>
            <a:ext cx="11951201" cy="29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5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In Conclusion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558" name="Google Shape;5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375" y="561650"/>
            <a:ext cx="5923251" cy="4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550" y="2591447"/>
            <a:ext cx="888875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87"/>
          <p:cNvGrpSpPr/>
          <p:nvPr/>
        </p:nvGrpSpPr>
        <p:grpSpPr>
          <a:xfrm>
            <a:off x="1576285" y="574437"/>
            <a:ext cx="5991431" cy="3994626"/>
            <a:chOff x="954425" y="191300"/>
            <a:chExt cx="7066200" cy="4711200"/>
          </a:xfrm>
        </p:grpSpPr>
        <p:sp>
          <p:nvSpPr>
            <p:cNvPr id="570" name="Google Shape;570;p87"/>
            <p:cNvSpPr/>
            <p:nvPr/>
          </p:nvSpPr>
          <p:spPr>
            <a:xfrm>
              <a:off x="954425" y="191300"/>
              <a:ext cx="7066200" cy="4711200"/>
            </a:xfrm>
            <a:prstGeom prst="roundRect">
              <a:avLst>
                <a:gd fmla="val 5239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4290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1" name="Google Shape;571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6406" y="310875"/>
              <a:ext cx="6782188" cy="4417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/>
          <p:nvPr/>
        </p:nvSpPr>
        <p:spPr>
          <a:xfrm>
            <a:off x="1576285" y="574437"/>
            <a:ext cx="5991300" cy="39945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949" y="729824"/>
            <a:ext cx="5672102" cy="368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8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chemeClr val="accent2"/>
                </a:solidFill>
              </a:rPr>
              <a:t>OWASP Getting Started</a:t>
            </a:r>
            <a:endParaRPr b="1" sz="3400">
              <a:solidFill>
                <a:schemeClr val="accent2"/>
              </a:solidFill>
            </a:endParaRPr>
          </a:p>
        </p:txBody>
      </p:sp>
      <p:sp>
        <p:nvSpPr>
          <p:cNvPr id="577" name="Google Shape;577;p88"/>
          <p:cNvSpPr txBox="1"/>
          <p:nvPr/>
        </p:nvSpPr>
        <p:spPr>
          <a:xfrm>
            <a:off x="1364400" y="1505250"/>
            <a:ext cx="64152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AutoNum type="arabicPeriod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Top 10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AutoNum type="arabicPeriod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Cheat Sheet Series 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AutoNum type="arabicPeriod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Goats (not the ‘greatest of all time’)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Source Sans Pro"/>
              <a:buAutoNum type="arabicPeriod"/>
            </a:pPr>
            <a:r>
              <a:rPr lang="en" sz="2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ZAP</a:t>
            </a:r>
            <a:endParaRPr sz="2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9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Hi, I’m Dwayne</a:t>
            </a:r>
            <a:endParaRPr/>
          </a:p>
        </p:txBody>
      </p:sp>
      <p:pic>
        <p:nvPicPr>
          <p:cNvPr id="583" name="Google Shape;58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883438" y="1321762"/>
            <a:ext cx="1869049" cy="165477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9"/>
          <p:cNvSpPr txBox="1"/>
          <p:nvPr/>
        </p:nvSpPr>
        <p:spPr>
          <a:xfrm>
            <a:off x="695006" y="4052741"/>
            <a:ext cx="2799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B97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Dwayne McDaniel</a:t>
            </a:r>
            <a:endParaRPr>
              <a:solidFill>
                <a:srgbClr val="6B97FF"/>
              </a:solidFill>
            </a:endParaRPr>
          </a:p>
        </p:txBody>
      </p:sp>
      <p:pic>
        <p:nvPicPr>
          <p:cNvPr id="585" name="Google Shape;585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100" y="1904975"/>
            <a:ext cx="1887600" cy="197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6" name="Google Shape;586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9"/>
          <p:cNvSpPr txBox="1"/>
          <p:nvPr/>
        </p:nvSpPr>
        <p:spPr>
          <a:xfrm>
            <a:off x="3973625" y="111875"/>
            <a:ext cx="3615900" cy="4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 SemiBold"/>
              <a:buChar char="●"/>
            </a:pPr>
            <a:r>
              <a:rPr lang="en" sz="20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 live in Chicago</a:t>
            </a:r>
            <a:endParaRPr sz="2000"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 SemiBold"/>
              <a:buChar char="●"/>
            </a:pPr>
            <a:r>
              <a:rPr lang="en" sz="20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I’ve been a Developer Advocate since 2016 </a:t>
            </a:r>
            <a:endParaRPr sz="2000"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 SemiBold"/>
              <a:buChar char="●"/>
            </a:pPr>
            <a:r>
              <a:rPr lang="en" sz="20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On Twitter @mcdwayne</a:t>
            </a:r>
            <a:endParaRPr sz="2000"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 SemiBold"/>
              <a:buChar char="●"/>
            </a:pPr>
            <a:r>
              <a:rPr lang="en" sz="20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Happy to chat about anything, hit me up</a:t>
            </a:r>
            <a:endParaRPr sz="2000"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 SemiBold"/>
              <a:buChar char="●"/>
            </a:pPr>
            <a:r>
              <a:rPr lang="en" sz="20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Besides tech, I love improv, karaoke and going to rock and roll shows!</a:t>
            </a:r>
            <a:endParaRPr sz="2000"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0"/>
          <p:cNvSpPr txBox="1"/>
          <p:nvPr>
            <p:ph type="ctrTitle"/>
          </p:nvPr>
        </p:nvSpPr>
        <p:spPr>
          <a:xfrm>
            <a:off x="329788" y="3166150"/>
            <a:ext cx="86049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Security Does Not Nee</a:t>
            </a:r>
            <a: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 </a:t>
            </a:r>
            <a: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Be Fun: </a:t>
            </a:r>
            <a:b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Ignoring OWASP To Have A Terrible Time</a:t>
            </a:r>
            <a:br>
              <a:rPr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3" name="Google Shape;5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25" y="3166147"/>
            <a:ext cx="4480551" cy="145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8925" y="3166149"/>
            <a:ext cx="1459157" cy="14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>
            <a:off x="1576285" y="574437"/>
            <a:ext cx="5991300" cy="39945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12" y="673825"/>
            <a:ext cx="5715025" cy="379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Technology Has Human Costs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itGuardian">
  <a:themeElements>
    <a:clrScheme name="Simple Light">
      <a:dk1>
        <a:srgbClr val="081736"/>
      </a:dk1>
      <a:lt1>
        <a:srgbClr val="FFFFFF"/>
      </a:lt1>
      <a:dk2>
        <a:srgbClr val="5A6681"/>
      </a:dk2>
      <a:lt2>
        <a:srgbClr val="E9EDF5"/>
      </a:lt2>
      <a:accent1>
        <a:srgbClr val="45598A"/>
      </a:accent1>
      <a:accent2>
        <a:srgbClr val="6B97FF"/>
      </a:accent2>
      <a:accent3>
        <a:srgbClr val="08D7BE"/>
      </a:accent3>
      <a:accent4>
        <a:srgbClr val="FE9800"/>
      </a:accent4>
      <a:accent5>
        <a:srgbClr val="FF8C80"/>
      </a:accent5>
      <a:accent6>
        <a:srgbClr val="0D55DF"/>
      </a:accent6>
      <a:hlink>
        <a:srgbClr val="00A09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